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37"/>
      <p:bold r:id="rId38"/>
      <p:italic r:id="rId39"/>
      <p:boldItalic r:id="rId40"/>
    </p:embeddedFont>
    <p:embeddedFont>
      <p:font typeface="Josefin Sans" pitchFamily="2" charset="77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SemiBold" panose="020B0606030504020204" pitchFamily="34" charset="0"/>
      <p:regular r:id="rId49"/>
      <p:bold r:id="rId50"/>
      <p:italic r:id="rId51"/>
      <p:boldItalic r:id="rId52"/>
    </p:embeddedFont>
    <p:embeddedFont>
      <p:font typeface="Overpass" pitchFamily="2" charset="77"/>
      <p:regular r:id="rId53"/>
      <p:bold r:id="rId54"/>
      <p:italic r:id="rId55"/>
      <p:boldItalic r:id="rId56"/>
    </p:embeddedFont>
    <p:embeddedFont>
      <p:font typeface="Overpass Black" pitchFamily="2" charset="77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>
      <p:cViewPr varScale="1">
        <p:scale>
          <a:sx n="132" d="100"/>
          <a:sy n="132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25794a54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25794a542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125794a542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125794a542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12537d1051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12537d1051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125794a5421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125794a5421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25794a542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25794a542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2537d1051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2537d1051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25794a5421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25794a5421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1259a857a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1259a857a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12537d1051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12537d1051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125794a5421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125794a5421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25794a5421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25794a5421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25794a5421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125794a5421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125794a5421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125794a5421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25794a5421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25794a5421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125794a5421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125794a5421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12537d105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12537d1052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2537d10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2537d10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2537d106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2537d106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12537d106e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12537d106e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2537d105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2537d105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12537d105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12537d105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12537d105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12537d105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1253c59ec8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1253c59ec8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125794a54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125794a54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2537d105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2537d105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45818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>
            <a:spLocks noGrp="1"/>
          </p:cNvSpPr>
          <p:nvPr>
            <p:ph type="ctrTitle"/>
          </p:nvPr>
        </p:nvSpPr>
        <p:spPr>
          <a:xfrm>
            <a:off x="1062513" y="648800"/>
            <a:ext cx="3985800" cy="12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  <p:sp>
        <p:nvSpPr>
          <p:cNvPr id="2125" name="Google Shape;2125;p36"/>
          <p:cNvSpPr txBox="1">
            <a:spLocks noGrp="1"/>
          </p:cNvSpPr>
          <p:nvPr>
            <p:ph type="subTitle" idx="1"/>
          </p:nvPr>
        </p:nvSpPr>
        <p:spPr>
          <a:xfrm>
            <a:off x="720000" y="2148400"/>
            <a:ext cx="7704000" cy="25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BUSI2045 Section 4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7" name="Google Shape;21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438" y="621350"/>
            <a:ext cx="1314301" cy="131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5"/>
          <p:cNvSpPr txBox="1">
            <a:spLocks noGrp="1"/>
          </p:cNvSpPr>
          <p:nvPr>
            <p:ph type="ctrTitle" idx="6"/>
          </p:nvPr>
        </p:nvSpPr>
        <p:spPr>
          <a:xfrm>
            <a:off x="338400" y="343550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(1) No. of Apple’s products and Age </a:t>
            </a:r>
            <a:endParaRPr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/>
          </p:nvPr>
        </p:nvSpPr>
        <p:spPr>
          <a:xfrm>
            <a:off x="283200" y="2608263"/>
            <a:ext cx="85776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Null hypothesis (H0): 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Age and the number of Apple’s product are</a:t>
            </a:r>
            <a:r>
              <a:rPr lang="en" sz="1700"/>
              <a:t> unrelated.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Alternative hypothesis (H1): </a:t>
            </a:r>
            <a:r>
              <a:rPr lang="en" sz="1700">
                <a:latin typeface="Overpass"/>
                <a:ea typeface="Overpass"/>
                <a:cs typeface="Overpass"/>
                <a:sym typeface="Overpass"/>
              </a:rPr>
              <a:t>Age and the number of Apple’s product are</a:t>
            </a:r>
            <a:r>
              <a:rPr lang="en" sz="1700"/>
              <a:t> related.</a:t>
            </a:r>
            <a:endParaRPr sz="170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1"/>
          </p:nvPr>
        </p:nvSpPr>
        <p:spPr>
          <a:xfrm>
            <a:off x="5990225" y="3330875"/>
            <a:ext cx="3007800" cy="167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&gt; 0.05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 reject H0.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 we conclude age and the number of Apple’s product do not have a significant relationship.</a:t>
            </a:r>
            <a:endParaRPr b="1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75" y="1128500"/>
            <a:ext cx="3868576" cy="12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50" y="1086037"/>
            <a:ext cx="4700426" cy="13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50" y="3552925"/>
            <a:ext cx="57245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45"/>
          <p:cNvSpPr/>
          <p:nvPr/>
        </p:nvSpPr>
        <p:spPr>
          <a:xfrm>
            <a:off x="5017125" y="4271500"/>
            <a:ext cx="834000" cy="31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97" y="3175947"/>
            <a:ext cx="5218785" cy="17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46"/>
          <p:cNvSpPr txBox="1">
            <a:spLocks noGrp="1"/>
          </p:cNvSpPr>
          <p:nvPr>
            <p:ph type="ctrTitle" idx="6"/>
          </p:nvPr>
        </p:nvSpPr>
        <p:spPr>
          <a:xfrm>
            <a:off x="338400" y="179250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No. of Apple’s products and Income</a:t>
            </a:r>
            <a:endParaRPr/>
          </a:p>
        </p:txBody>
      </p:sp>
      <p:sp>
        <p:nvSpPr>
          <p:cNvPr id="2233" name="Google Shape;2233;p46"/>
          <p:cNvSpPr txBox="1">
            <a:spLocks noGrp="1"/>
          </p:cNvSpPr>
          <p:nvPr>
            <p:ph type="title"/>
          </p:nvPr>
        </p:nvSpPr>
        <p:spPr>
          <a:xfrm>
            <a:off x="440125" y="2737950"/>
            <a:ext cx="35712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verpass"/>
                <a:ea typeface="Overpass"/>
                <a:cs typeface="Overpass"/>
                <a:sym typeface="Overpass"/>
              </a:rPr>
              <a:t>Null hypothesis: True correlation is equal to 0</a:t>
            </a:r>
            <a:endParaRPr sz="1300"/>
          </a:p>
        </p:txBody>
      </p:sp>
      <p:sp>
        <p:nvSpPr>
          <p:cNvPr id="2234" name="Google Shape;2234;p46"/>
          <p:cNvSpPr txBox="1">
            <a:spLocks noGrp="1"/>
          </p:cNvSpPr>
          <p:nvPr>
            <p:ph type="subTitle" idx="1"/>
          </p:nvPr>
        </p:nvSpPr>
        <p:spPr>
          <a:xfrm>
            <a:off x="5810425" y="3340999"/>
            <a:ext cx="3099000" cy="15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&gt; 0.05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 reject H0.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 there is no relationship  between income and the no. of Apple’s product.</a:t>
            </a:r>
            <a:endParaRPr b="1"/>
          </a:p>
        </p:txBody>
      </p:sp>
      <p:sp>
        <p:nvSpPr>
          <p:cNvPr id="2235" name="Google Shape;2235;p46"/>
          <p:cNvSpPr/>
          <p:nvPr/>
        </p:nvSpPr>
        <p:spPr>
          <a:xfrm>
            <a:off x="3126775" y="3613400"/>
            <a:ext cx="720300" cy="27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6" name="Google Shape;22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125" y="757050"/>
            <a:ext cx="3766001" cy="21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00" y="852550"/>
            <a:ext cx="4362800" cy="17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46"/>
          <p:cNvSpPr/>
          <p:nvPr/>
        </p:nvSpPr>
        <p:spPr>
          <a:xfrm>
            <a:off x="338400" y="4574600"/>
            <a:ext cx="892800" cy="33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4" y="3554200"/>
            <a:ext cx="5435400" cy="9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47"/>
          <p:cNvSpPr txBox="1">
            <a:spLocks noGrp="1"/>
          </p:cNvSpPr>
          <p:nvPr>
            <p:ph type="ctrTitle" idx="6"/>
          </p:nvPr>
        </p:nvSpPr>
        <p:spPr>
          <a:xfrm>
            <a:off x="338400" y="179250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(3) No. of Apple’s products and Comments on Price</a:t>
            </a:r>
            <a:endParaRPr sz="2700"/>
          </a:p>
        </p:txBody>
      </p:sp>
      <p:sp>
        <p:nvSpPr>
          <p:cNvPr id="2245" name="Google Shape;2245;p47"/>
          <p:cNvSpPr txBox="1">
            <a:spLocks noGrp="1"/>
          </p:cNvSpPr>
          <p:nvPr>
            <p:ph type="subTitle" idx="1"/>
          </p:nvPr>
        </p:nvSpPr>
        <p:spPr>
          <a:xfrm>
            <a:off x="5835700" y="3491650"/>
            <a:ext cx="3162300" cy="15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 &gt; 0.05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 reject H0.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So we conclude comments on price and the number of Apple’s product do not have a significant relationship.</a:t>
            </a:r>
            <a:endParaRPr/>
          </a:p>
        </p:txBody>
      </p:sp>
      <p:sp>
        <p:nvSpPr>
          <p:cNvPr id="2246" name="Google Shape;2246;p47"/>
          <p:cNvSpPr/>
          <p:nvPr/>
        </p:nvSpPr>
        <p:spPr>
          <a:xfrm>
            <a:off x="4664175" y="4177100"/>
            <a:ext cx="909000" cy="3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7" name="Google Shape;22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375" y="852550"/>
            <a:ext cx="3328090" cy="206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00" y="909450"/>
            <a:ext cx="4520214" cy="1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47"/>
          <p:cNvSpPr txBox="1">
            <a:spLocks noGrp="1"/>
          </p:cNvSpPr>
          <p:nvPr>
            <p:ph type="title"/>
          </p:nvPr>
        </p:nvSpPr>
        <p:spPr>
          <a:xfrm>
            <a:off x="283200" y="2913847"/>
            <a:ext cx="857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H0: 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Comments on Price and the number of Apple’s product are</a:t>
            </a:r>
            <a:r>
              <a:rPr lang="en" sz="1500"/>
              <a:t> unrelated.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H1: </a:t>
            </a:r>
            <a:r>
              <a:rPr lang="en" sz="1500">
                <a:latin typeface="Overpass"/>
                <a:ea typeface="Overpass"/>
                <a:cs typeface="Overpass"/>
                <a:sym typeface="Overpass"/>
              </a:rPr>
              <a:t>Comments on Price and the number of Apple’s product are</a:t>
            </a:r>
            <a:r>
              <a:rPr lang="en" sz="1500"/>
              <a:t> related.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5" y="97350"/>
            <a:ext cx="2662074" cy="13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4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Bias</a:t>
            </a:r>
            <a:endParaRPr/>
          </a:p>
        </p:txBody>
      </p:sp>
      <p:pic>
        <p:nvPicPr>
          <p:cNvPr id="2256" name="Google Shape;2256;p4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27144" y="1708987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48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4014737" y="124933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48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6001415" y="1251118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9" name="Google Shape;2259;p48"/>
          <p:cNvGrpSpPr/>
          <p:nvPr/>
        </p:nvGrpSpPr>
        <p:grpSpPr>
          <a:xfrm>
            <a:off x="6270658" y="1434665"/>
            <a:ext cx="578763" cy="572682"/>
            <a:chOff x="5221275" y="1231600"/>
            <a:chExt cx="433725" cy="429200"/>
          </a:xfrm>
        </p:grpSpPr>
        <p:sp>
          <p:nvSpPr>
            <p:cNvPr id="2260" name="Google Shape;2260;p48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6" name="Google Shape;2266;p48"/>
          <p:cNvGrpSpPr/>
          <p:nvPr/>
        </p:nvGrpSpPr>
        <p:grpSpPr>
          <a:xfrm>
            <a:off x="4278726" y="1432946"/>
            <a:ext cx="589271" cy="572548"/>
            <a:chOff x="231725" y="3046400"/>
            <a:chExt cx="441600" cy="429100"/>
          </a:xfrm>
        </p:grpSpPr>
        <p:sp>
          <p:nvSpPr>
            <p:cNvPr id="2267" name="Google Shape;2267;p48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48"/>
          <p:cNvGrpSpPr/>
          <p:nvPr/>
        </p:nvGrpSpPr>
        <p:grpSpPr>
          <a:xfrm>
            <a:off x="2356518" y="1892590"/>
            <a:ext cx="458485" cy="572571"/>
            <a:chOff x="1197275" y="2026750"/>
            <a:chExt cx="343075" cy="428475"/>
          </a:xfrm>
        </p:grpSpPr>
        <p:sp>
          <p:nvSpPr>
            <p:cNvPr id="2270" name="Google Shape;2270;p48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48"/>
          <p:cNvSpPr/>
          <p:nvPr/>
        </p:nvSpPr>
        <p:spPr>
          <a:xfrm rot="-1089028">
            <a:off x="2961421" y="1806275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73" name="Google Shape;2273;p48"/>
          <p:cNvSpPr/>
          <p:nvPr/>
        </p:nvSpPr>
        <p:spPr>
          <a:xfrm rot="-512747">
            <a:off x="5011250" y="1622524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74" name="Google Shape;2274;p48"/>
          <p:cNvSpPr txBox="1"/>
          <p:nvPr/>
        </p:nvSpPr>
        <p:spPr>
          <a:xfrm>
            <a:off x="1417560" y="2867261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Previous funding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5" name="Google Shape;2275;p48"/>
          <p:cNvSpPr txBox="1"/>
          <p:nvPr/>
        </p:nvSpPr>
        <p:spPr>
          <a:xfrm>
            <a:off x="1637163" y="3293824"/>
            <a:ext cx="18972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Age, income, and price are not related with number of Apple’s products customers have.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6" name="Google Shape;2276;p48"/>
          <p:cNvSpPr txBox="1"/>
          <p:nvPr/>
        </p:nvSpPr>
        <p:spPr>
          <a:xfrm>
            <a:off x="3405161" y="2410061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Assumption 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7" name="Google Shape;2277;p48"/>
          <p:cNvSpPr txBox="1"/>
          <p:nvPr/>
        </p:nvSpPr>
        <p:spPr>
          <a:xfrm>
            <a:off x="3624761" y="2836628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Normally they are correlated.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8" name="Google Shape;2278;p48"/>
          <p:cNvSpPr txBox="1"/>
          <p:nvPr/>
        </p:nvSpPr>
        <p:spPr>
          <a:xfrm>
            <a:off x="5391839" y="24118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Sample bias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79" name="Google Shape;2279;p48"/>
          <p:cNvSpPr txBox="1"/>
          <p:nvPr/>
        </p:nvSpPr>
        <p:spPr>
          <a:xfrm>
            <a:off x="5611438" y="2838427"/>
            <a:ext cx="18972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Our sampling methods are biased so that most of our responses are from students.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49"/>
          <p:cNvSpPr txBox="1">
            <a:spLocks noGrp="1"/>
          </p:cNvSpPr>
          <p:nvPr>
            <p:ph type="title" idx="2"/>
          </p:nvPr>
        </p:nvSpPr>
        <p:spPr>
          <a:xfrm>
            <a:off x="2646000" y="150077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 4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0"/>
          <p:cNvSpPr txBox="1">
            <a:spLocks noGrp="1"/>
          </p:cNvSpPr>
          <p:nvPr>
            <p:ph type="ctrTitle" idx="6"/>
          </p:nvPr>
        </p:nvSpPr>
        <p:spPr>
          <a:xfrm>
            <a:off x="92400" y="261425"/>
            <a:ext cx="895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No. of Apple’s Products and Views About Airdrop </a:t>
            </a:r>
            <a:endParaRPr sz="2900"/>
          </a:p>
        </p:txBody>
      </p:sp>
      <p:pic>
        <p:nvPicPr>
          <p:cNvPr id="2290" name="Google Shape;2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" y="875300"/>
            <a:ext cx="4205426" cy="92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00" y="1894125"/>
            <a:ext cx="4496762" cy="30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50"/>
          <p:cNvSpPr/>
          <p:nvPr/>
        </p:nvSpPr>
        <p:spPr>
          <a:xfrm>
            <a:off x="2706025" y="3343975"/>
            <a:ext cx="195600" cy="1188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3" name="Google Shape;22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376" y="1832279"/>
            <a:ext cx="5119626" cy="10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50"/>
          <p:cNvSpPr/>
          <p:nvPr/>
        </p:nvSpPr>
        <p:spPr>
          <a:xfrm>
            <a:off x="5017200" y="2766925"/>
            <a:ext cx="631500" cy="13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51"/>
          <p:cNvSpPr txBox="1">
            <a:spLocks noGrp="1"/>
          </p:cNvSpPr>
          <p:nvPr>
            <p:ph type="ctrTitle" idx="6"/>
          </p:nvPr>
        </p:nvSpPr>
        <p:spPr>
          <a:xfrm>
            <a:off x="321475" y="373025"/>
            <a:ext cx="876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No. of Apple’s Products and Views About Airdrop (Continued)</a:t>
            </a:r>
            <a:endParaRPr sz="2800"/>
          </a:p>
        </p:txBody>
      </p:sp>
      <p:pic>
        <p:nvPicPr>
          <p:cNvPr id="2300" name="Google Shape;2300;p51"/>
          <p:cNvPicPr preferRelativeResize="0"/>
          <p:nvPr/>
        </p:nvPicPr>
        <p:blipFill rotWithShape="1">
          <a:blip r:embed="rId3">
            <a:alphaModFix/>
          </a:blip>
          <a:srcRect t="445" b="445"/>
          <a:stretch/>
        </p:blipFill>
        <p:spPr>
          <a:xfrm>
            <a:off x="129425" y="1103225"/>
            <a:ext cx="3934850" cy="24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51"/>
          <p:cNvPicPr preferRelativeResize="0"/>
          <p:nvPr/>
        </p:nvPicPr>
        <p:blipFill rotWithShape="1">
          <a:blip r:embed="rId4">
            <a:alphaModFix/>
          </a:blip>
          <a:srcRect l="514" r="514"/>
          <a:stretch/>
        </p:blipFill>
        <p:spPr>
          <a:xfrm>
            <a:off x="4134400" y="2664650"/>
            <a:ext cx="4857199" cy="2366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51"/>
          <p:cNvSpPr/>
          <p:nvPr/>
        </p:nvSpPr>
        <p:spPr>
          <a:xfrm>
            <a:off x="4156125" y="3134325"/>
            <a:ext cx="2124000" cy="88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1"/>
          <p:cNvSpPr/>
          <p:nvPr/>
        </p:nvSpPr>
        <p:spPr>
          <a:xfrm>
            <a:off x="4144650" y="4167625"/>
            <a:ext cx="2870400" cy="88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51"/>
          <p:cNvSpPr/>
          <p:nvPr/>
        </p:nvSpPr>
        <p:spPr>
          <a:xfrm>
            <a:off x="6406425" y="3214700"/>
            <a:ext cx="2434200" cy="528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polychoric correlation coefficient is 0.28</a:t>
            </a:r>
            <a:endParaRPr/>
          </a:p>
        </p:txBody>
      </p:sp>
      <p:sp>
        <p:nvSpPr>
          <p:cNvPr id="2305" name="Google Shape;2305;p51"/>
          <p:cNvSpPr/>
          <p:nvPr/>
        </p:nvSpPr>
        <p:spPr>
          <a:xfrm>
            <a:off x="7233050" y="4431675"/>
            <a:ext cx="1596000" cy="390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cutting points for each variable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52"/>
          <p:cNvSpPr txBox="1">
            <a:spLocks noGrp="1"/>
          </p:cNvSpPr>
          <p:nvPr>
            <p:ph type="title" idx="2"/>
          </p:nvPr>
        </p:nvSpPr>
        <p:spPr>
          <a:xfrm>
            <a:off x="2646000" y="150077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 5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53"/>
          <p:cNvSpPr txBox="1">
            <a:spLocks noGrp="1"/>
          </p:cNvSpPr>
          <p:nvPr>
            <p:ph type="ctrTitle" idx="6"/>
          </p:nvPr>
        </p:nvSpPr>
        <p:spPr>
          <a:xfrm>
            <a:off x="106350" y="233275"/>
            <a:ext cx="893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No. of Apple’s Products and </a:t>
            </a:r>
            <a:r>
              <a:rPr lang="en"/>
              <a:t>Attracting Attributes </a:t>
            </a:r>
            <a:endParaRPr/>
          </a:p>
        </p:txBody>
      </p:sp>
      <p:pic>
        <p:nvPicPr>
          <p:cNvPr id="2316" name="Google Shape;2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958364"/>
            <a:ext cx="4065301" cy="282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075" y="2404025"/>
            <a:ext cx="4684073" cy="26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53"/>
          <p:cNvSpPr/>
          <p:nvPr/>
        </p:nvSpPr>
        <p:spPr>
          <a:xfrm>
            <a:off x="4710225" y="4165125"/>
            <a:ext cx="3186600" cy="57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53"/>
          <p:cNvSpPr/>
          <p:nvPr/>
        </p:nvSpPr>
        <p:spPr>
          <a:xfrm>
            <a:off x="1928825" y="1048275"/>
            <a:ext cx="768600" cy="2627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53"/>
          <p:cNvSpPr txBox="1"/>
          <p:nvPr/>
        </p:nvSpPr>
        <p:spPr>
          <a:xfrm>
            <a:off x="377974" y="4255300"/>
            <a:ext cx="396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0C2E3A"/>
                </a:solidFill>
                <a:latin typeface="Open Sans"/>
                <a:ea typeface="Open Sans"/>
                <a:cs typeface="Open Sans"/>
                <a:sym typeface="Open Sans"/>
              </a:rPr>
              <a:t>Most customers are attracted by Good Quality attribute.</a:t>
            </a:r>
            <a:endParaRPr sz="1600">
              <a:solidFill>
                <a:srgbClr val="0C2E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1" name="Google Shape;2321;p53"/>
          <p:cNvSpPr txBox="1"/>
          <p:nvPr/>
        </p:nvSpPr>
        <p:spPr>
          <a:xfrm>
            <a:off x="4502650" y="950425"/>
            <a:ext cx="4065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rgbClr val="0C2E3A"/>
                </a:solidFill>
                <a:latin typeface="Open Sans"/>
                <a:ea typeface="Open Sans"/>
                <a:cs typeface="Open Sans"/>
                <a:sym typeface="Open Sans"/>
              </a:rPr>
              <a:t>Most of customers who have more than 4 Apple’s products are attracted by Crowd Psychology attribute. </a:t>
            </a:r>
            <a:endParaRPr sz="1600">
              <a:solidFill>
                <a:srgbClr val="0C2E3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2" name="Google Shape;2322;p53"/>
          <p:cNvSpPr/>
          <p:nvPr/>
        </p:nvSpPr>
        <p:spPr>
          <a:xfrm>
            <a:off x="6387450" y="2068575"/>
            <a:ext cx="251700" cy="335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3"/>
          <p:cNvSpPr/>
          <p:nvPr/>
        </p:nvSpPr>
        <p:spPr>
          <a:xfrm>
            <a:off x="2236325" y="3919900"/>
            <a:ext cx="251700" cy="335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4"/>
          <p:cNvSpPr txBox="1">
            <a:spLocks noGrp="1"/>
          </p:cNvSpPr>
          <p:nvPr>
            <p:ph type="ctrTitle" idx="6"/>
          </p:nvPr>
        </p:nvSpPr>
        <p:spPr>
          <a:xfrm>
            <a:off x="106350" y="233275"/>
            <a:ext cx="893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No. of Apple’s Products and </a:t>
            </a:r>
            <a:r>
              <a:rPr lang="en"/>
              <a:t>Attracting Attributes (Continued) </a:t>
            </a:r>
            <a:endParaRPr/>
          </a:p>
        </p:txBody>
      </p:sp>
      <p:pic>
        <p:nvPicPr>
          <p:cNvPr id="2329" name="Google Shape;23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475"/>
            <a:ext cx="3950925" cy="212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325" y="2960400"/>
            <a:ext cx="5040676" cy="2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54"/>
          <p:cNvSpPr/>
          <p:nvPr/>
        </p:nvSpPr>
        <p:spPr>
          <a:xfrm>
            <a:off x="3536150" y="2594700"/>
            <a:ext cx="567300" cy="25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54"/>
          <p:cNvSpPr/>
          <p:nvPr/>
        </p:nvSpPr>
        <p:spPr>
          <a:xfrm>
            <a:off x="7210075" y="4052800"/>
            <a:ext cx="1044900" cy="11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54"/>
          <p:cNvSpPr/>
          <p:nvPr/>
        </p:nvSpPr>
        <p:spPr>
          <a:xfrm>
            <a:off x="4121700" y="4316875"/>
            <a:ext cx="2043600" cy="321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54"/>
          <p:cNvSpPr/>
          <p:nvPr/>
        </p:nvSpPr>
        <p:spPr>
          <a:xfrm>
            <a:off x="4592400" y="811075"/>
            <a:ext cx="4202100" cy="17721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●"/>
            </a:pPr>
            <a:r>
              <a:rPr lang="en">
                <a:solidFill>
                  <a:srgbClr val="0C2E3A"/>
                </a:solidFill>
              </a:rPr>
              <a:t>Null hypothesis: true probability of success is equal to 0.18</a:t>
            </a:r>
            <a:endParaRPr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●"/>
            </a:pPr>
            <a:r>
              <a:rPr lang="en">
                <a:solidFill>
                  <a:srgbClr val="0C2E3A"/>
                </a:solidFill>
              </a:rPr>
              <a:t>P-value is </a:t>
            </a:r>
            <a:r>
              <a:rPr lang="en" b="1">
                <a:solidFill>
                  <a:srgbClr val="0C2E3A"/>
                </a:solidFill>
              </a:rPr>
              <a:t>not significant</a:t>
            </a:r>
            <a:r>
              <a:rPr lang="en">
                <a:solidFill>
                  <a:srgbClr val="0C2E3A"/>
                </a:solidFill>
              </a:rPr>
              <a:t>.</a:t>
            </a:r>
            <a:endParaRPr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●"/>
            </a:pPr>
            <a:r>
              <a:rPr lang="en">
                <a:solidFill>
                  <a:srgbClr val="0C2E3A"/>
                </a:solidFill>
              </a:rPr>
              <a:t>The 95 confidence interval [6%, 24%] does </a:t>
            </a:r>
            <a:r>
              <a:rPr lang="en" b="1">
                <a:solidFill>
                  <a:srgbClr val="0C2E3A"/>
                </a:solidFill>
              </a:rPr>
              <a:t>include</a:t>
            </a:r>
            <a:r>
              <a:rPr lang="en">
                <a:solidFill>
                  <a:srgbClr val="0C2E3A"/>
                </a:solidFill>
              </a:rPr>
              <a:t> the null value 18%</a:t>
            </a:r>
            <a:endParaRPr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●"/>
            </a:pPr>
            <a:r>
              <a:rPr lang="en" b="1">
                <a:solidFill>
                  <a:srgbClr val="0C2E3A"/>
                </a:solidFill>
              </a:rPr>
              <a:t>Do not reject</a:t>
            </a:r>
            <a:r>
              <a:rPr lang="en">
                <a:solidFill>
                  <a:srgbClr val="0C2E3A"/>
                </a:solidFill>
              </a:rPr>
              <a:t> the null hypothesis</a:t>
            </a:r>
            <a:endParaRPr>
              <a:solidFill>
                <a:srgbClr val="0C2E3A"/>
              </a:solidFill>
            </a:endParaRPr>
          </a:p>
        </p:txBody>
      </p:sp>
      <p:sp>
        <p:nvSpPr>
          <p:cNvPr id="2335" name="Google Shape;2335;p54"/>
          <p:cNvSpPr/>
          <p:nvPr/>
        </p:nvSpPr>
        <p:spPr>
          <a:xfrm>
            <a:off x="229625" y="3673925"/>
            <a:ext cx="3696900" cy="577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C2E3A"/>
                </a:solidFill>
              </a:rPr>
              <a:t>Conclusion: True probability of success is equal to 0.18.</a:t>
            </a:r>
            <a:endParaRPr b="1">
              <a:solidFill>
                <a:srgbClr val="0C2E3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7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2133" name="Google Shape;2133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7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7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7"/>
          <p:cNvPicPr preferRelativeResize="0"/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37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41" name="Google Shape;2141;p37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2" name="Google Shape;2142;p37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3" name="Google Shape;2143;p37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4" name="Google Shape;2144;p37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5" name="Google Shape;2145;p37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146" name="Google Shape;2146;p37"/>
          <p:cNvSpPr txBox="1">
            <a:spLocks noGrp="1"/>
          </p:cNvSpPr>
          <p:nvPr>
            <p:ph type="ctrTitle" idx="8"/>
          </p:nvPr>
        </p:nvSpPr>
        <p:spPr>
          <a:xfrm>
            <a:off x="6697824" y="3138250"/>
            <a:ext cx="216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 </a:t>
            </a:r>
            <a:endParaRPr/>
          </a:p>
        </p:txBody>
      </p:sp>
      <p:sp>
        <p:nvSpPr>
          <p:cNvPr id="2147" name="Google Shape;2147;p37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22299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tidying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ctrTitle" idx="17"/>
          </p:nvPr>
        </p:nvSpPr>
        <p:spPr>
          <a:xfrm>
            <a:off x="1498402" y="1490050"/>
            <a:ext cx="22716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ctrTitle" idx="19"/>
          </p:nvPr>
        </p:nvSpPr>
        <p:spPr>
          <a:xfrm>
            <a:off x="4160243" y="17309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questionnaire design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5"/>
          <p:cNvSpPr txBox="1">
            <a:spLocks noGrp="1"/>
          </p:cNvSpPr>
          <p:nvPr>
            <p:ph type="title" idx="2"/>
          </p:nvPr>
        </p:nvSpPr>
        <p:spPr>
          <a:xfrm>
            <a:off x="2646000" y="150077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 6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56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Products(1)</a:t>
            </a:r>
            <a:endParaRPr/>
          </a:p>
        </p:txBody>
      </p:sp>
      <p:sp>
        <p:nvSpPr>
          <p:cNvPr id="2346" name="Google Shape;2346;p56"/>
          <p:cNvSpPr/>
          <p:nvPr/>
        </p:nvSpPr>
        <p:spPr>
          <a:xfrm>
            <a:off x="676024" y="1637147"/>
            <a:ext cx="371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Multiple Linear Regression</a:t>
            </a:r>
            <a:endParaRPr sz="19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347" name="Google Shape;2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25" y="2729258"/>
            <a:ext cx="7181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57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Products(2)</a:t>
            </a:r>
            <a:endParaRPr/>
          </a:p>
        </p:txBody>
      </p:sp>
      <p:sp>
        <p:nvSpPr>
          <p:cNvPr id="2353" name="Google Shape;2353;p57"/>
          <p:cNvSpPr/>
          <p:nvPr/>
        </p:nvSpPr>
        <p:spPr>
          <a:xfrm>
            <a:off x="676024" y="1431397"/>
            <a:ext cx="371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Visualize by Coefficient Plot</a:t>
            </a:r>
            <a:endParaRPr sz="19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354" name="Google Shape;2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5" y="1006175"/>
            <a:ext cx="4034800" cy="10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00" y="2009200"/>
            <a:ext cx="4202451" cy="28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58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Products(3)</a:t>
            </a:r>
            <a:endParaRPr/>
          </a:p>
        </p:txBody>
      </p:sp>
      <p:sp>
        <p:nvSpPr>
          <p:cNvPr id="2361" name="Google Shape;2361;p58"/>
          <p:cNvSpPr/>
          <p:nvPr/>
        </p:nvSpPr>
        <p:spPr>
          <a:xfrm>
            <a:off x="556024" y="1791472"/>
            <a:ext cx="371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Useful Factor: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Sat_design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2" name="Google Shape;2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825" y="1345700"/>
            <a:ext cx="5452120" cy="36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58"/>
          <p:cNvSpPr txBox="1"/>
          <p:nvPr/>
        </p:nvSpPr>
        <p:spPr>
          <a:xfrm>
            <a:off x="754400" y="3117125"/>
            <a:ext cx="2006100" cy="4770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 value &lt; 0.05</a:t>
            </a:r>
            <a:endParaRPr sz="19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4" name="Google Shape;2364;p58"/>
          <p:cNvSpPr/>
          <p:nvPr/>
        </p:nvSpPr>
        <p:spPr>
          <a:xfrm>
            <a:off x="1628900" y="2454300"/>
            <a:ext cx="257100" cy="57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59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Products(4)</a:t>
            </a:r>
            <a:endParaRPr/>
          </a:p>
        </p:txBody>
      </p:sp>
      <p:sp>
        <p:nvSpPr>
          <p:cNvPr id="2370" name="Google Shape;2370;p59"/>
          <p:cNvSpPr/>
          <p:nvPr/>
        </p:nvSpPr>
        <p:spPr>
          <a:xfrm>
            <a:off x="556024" y="1791472"/>
            <a:ext cx="371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Check with 95%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Interval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1" name="Google Shape;2371;p59"/>
          <p:cNvSpPr/>
          <p:nvPr/>
        </p:nvSpPr>
        <p:spPr>
          <a:xfrm>
            <a:off x="1646050" y="2497163"/>
            <a:ext cx="257100" cy="57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2" name="Google Shape;2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150" y="1887322"/>
            <a:ext cx="5970855" cy="24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p59"/>
          <p:cNvSpPr txBox="1"/>
          <p:nvPr/>
        </p:nvSpPr>
        <p:spPr>
          <a:xfrm>
            <a:off x="891575" y="3202850"/>
            <a:ext cx="2006100" cy="4770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Include 0</a:t>
            </a:r>
            <a:endParaRPr sz="19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60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Products(5)</a:t>
            </a:r>
            <a:endParaRPr/>
          </a:p>
        </p:txBody>
      </p:sp>
      <p:sp>
        <p:nvSpPr>
          <p:cNvPr id="2379" name="Google Shape;2379;p60"/>
          <p:cNvSpPr/>
          <p:nvPr/>
        </p:nvSpPr>
        <p:spPr>
          <a:xfrm>
            <a:off x="158099" y="1438972"/>
            <a:ext cx="3713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Make a prediction </a:t>
            </a:r>
            <a:endParaRPr sz="19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80" name="Google Shape;2380;p60"/>
          <p:cNvSpPr txBox="1"/>
          <p:nvPr/>
        </p:nvSpPr>
        <p:spPr>
          <a:xfrm>
            <a:off x="808650" y="3442850"/>
            <a:ext cx="7781100" cy="769500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customers’ satisfaction on design increases by 2.08 unit,</a:t>
            </a:r>
            <a:endParaRPr sz="19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his or her no. of having apple’s products may increase 1 unit. </a:t>
            </a:r>
            <a:endParaRPr sz="19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81" name="Google Shape;2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00" y="1438969"/>
            <a:ext cx="6252899" cy="162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61"/>
          <p:cNvSpPr txBox="1">
            <a:spLocks noGrp="1"/>
          </p:cNvSpPr>
          <p:nvPr>
            <p:ph type="ctrTitle" idx="4294967295"/>
          </p:nvPr>
        </p:nvSpPr>
        <p:spPr>
          <a:xfrm>
            <a:off x="338400" y="170825"/>
            <a:ext cx="8467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Effect of Satisfaction 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Apple’s Products(6)</a:t>
            </a:r>
            <a:endParaRPr/>
          </a:p>
        </p:txBody>
      </p:sp>
      <p:sp>
        <p:nvSpPr>
          <p:cNvPr id="2387" name="Google Shape;2387;p61"/>
          <p:cNvSpPr/>
          <p:nvPr/>
        </p:nvSpPr>
        <p:spPr>
          <a:xfrm>
            <a:off x="226675" y="1724275"/>
            <a:ext cx="70770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lang="en" sz="1700" b="1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Cannot</a:t>
            </a: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 make predictions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        from intercept, quality, after-sales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        services and environmental-friendly  </a:t>
            </a:r>
            <a:endParaRPr sz="17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8" name="Google Shape;2388;p61"/>
          <p:cNvSpPr/>
          <p:nvPr/>
        </p:nvSpPr>
        <p:spPr>
          <a:xfrm rot="10800000">
            <a:off x="1646050" y="2741563"/>
            <a:ext cx="257100" cy="577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61"/>
          <p:cNvSpPr txBox="1"/>
          <p:nvPr/>
        </p:nvSpPr>
        <p:spPr>
          <a:xfrm>
            <a:off x="771550" y="3580050"/>
            <a:ext cx="2006100" cy="4770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 values &gt; 0.05</a:t>
            </a:r>
            <a:endParaRPr sz="19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0" name="Google Shape;2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952" y="2581950"/>
            <a:ext cx="5944049" cy="15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62"/>
          <p:cNvSpPr txBox="1">
            <a:spLocks noGrp="1"/>
          </p:cNvSpPr>
          <p:nvPr>
            <p:ph type="title" idx="2"/>
          </p:nvPr>
        </p:nvSpPr>
        <p:spPr>
          <a:xfrm>
            <a:off x="2646000" y="150077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Suggestions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6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issue</a:t>
            </a:r>
            <a:endParaRPr/>
          </a:p>
        </p:txBody>
      </p:sp>
      <p:sp>
        <p:nvSpPr>
          <p:cNvPr id="2401" name="Google Shape;2401;p63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Issue: Getting results of </a:t>
            </a:r>
            <a:r>
              <a:rPr lang="en" sz="1700" b="1"/>
              <a:t>no relationship</a:t>
            </a:r>
            <a:r>
              <a:rPr lang="en" sz="1700"/>
              <a:t> between factors (Analysis 1-3&amp;6)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Possible reasons: 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Not</a:t>
            </a:r>
            <a:r>
              <a:rPr lang="en" sz="1700"/>
              <a:t> having </a:t>
            </a:r>
            <a:r>
              <a:rPr lang="en" sz="1700" b="1"/>
              <a:t>enough</a:t>
            </a:r>
            <a:r>
              <a:rPr lang="en" sz="1700"/>
              <a:t> responses 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Small sample size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Narrow</a:t>
            </a:r>
            <a:r>
              <a:rPr lang="en" sz="1700"/>
              <a:t> age sample </a:t>
            </a:r>
            <a:endParaRPr sz="1700"/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University students only</a:t>
            </a:r>
            <a:endParaRPr sz="1700"/>
          </a:p>
        </p:txBody>
      </p:sp>
      <p:pic>
        <p:nvPicPr>
          <p:cNvPr id="2402" name="Google Shape;2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19" y="1989225"/>
            <a:ext cx="2479299" cy="25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6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Analysis (1) - Design</a:t>
            </a:r>
            <a:endParaRPr/>
          </a:p>
        </p:txBody>
      </p:sp>
      <p:sp>
        <p:nvSpPr>
          <p:cNvPr id="2408" name="Google Shape;2408;p6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If customers’ satisfaction on design increases by 2.08 unit, his or her no. of having apple’s products may increase 1 unit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Customer satisfaction is </a:t>
            </a:r>
            <a:r>
              <a:rPr lang="en" sz="1700" b="1">
                <a:solidFill>
                  <a:schemeClr val="dk1"/>
                </a:solidFill>
              </a:rPr>
              <a:t>fulfilled </a:t>
            </a:r>
            <a:r>
              <a:rPr lang="en" sz="1700">
                <a:solidFill>
                  <a:schemeClr val="dk1"/>
                </a:solidFill>
              </a:rPr>
              <a:t>on its design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Apple’s products design: </a:t>
            </a:r>
            <a:r>
              <a:rPr lang="en" sz="1700" b="1">
                <a:solidFill>
                  <a:schemeClr val="dk1"/>
                </a:solidFill>
              </a:rPr>
              <a:t>minimalism </a:t>
            </a:r>
            <a:r>
              <a:rPr lang="en" sz="1700">
                <a:solidFill>
                  <a:schemeClr val="dk1"/>
                </a:solidFill>
              </a:rPr>
              <a:t>(Attracting point)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</a:rPr>
              <a:t>However, there are still some problems with the design that can be improved</a:t>
            </a:r>
            <a:endParaRPr sz="1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46239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customers evaluate Apple?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to improve Apple’s brand image?</a:t>
            </a:r>
            <a:endParaRPr/>
          </a:p>
        </p:txBody>
      </p:sp>
      <p:sp>
        <p:nvSpPr>
          <p:cNvPr id="2156" name="Google Shape;2156;p38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350" y="918475"/>
            <a:ext cx="3848655" cy="256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65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69402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Char char="●"/>
            </a:pPr>
            <a:r>
              <a:rPr lang="en" sz="1700" b="1">
                <a:solidFill>
                  <a:srgbClr val="212121"/>
                </a:solidFill>
              </a:rPr>
              <a:t>Minimize</a:t>
            </a:r>
            <a:r>
              <a:rPr lang="en" sz="1700">
                <a:solidFill>
                  <a:srgbClr val="212121"/>
                </a:solidFill>
              </a:rPr>
              <a:t> the </a:t>
            </a:r>
            <a:r>
              <a:rPr lang="en" sz="1700" b="1">
                <a:solidFill>
                  <a:srgbClr val="212121"/>
                </a:solidFill>
              </a:rPr>
              <a:t>size of the notch</a:t>
            </a:r>
            <a:r>
              <a:rPr lang="en" sz="1700">
                <a:solidFill>
                  <a:srgbClr val="212121"/>
                </a:solidFill>
              </a:rPr>
              <a:t> or even removing it</a:t>
            </a:r>
            <a:endParaRPr sz="170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Many iPhone users has mentioned this problem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12121"/>
                </a:solidFill>
              </a:rPr>
              <a:t>→ In line with the </a:t>
            </a:r>
            <a:r>
              <a:rPr lang="en" sz="1500" b="1">
                <a:solidFill>
                  <a:srgbClr val="212121"/>
                </a:solidFill>
              </a:rPr>
              <a:t>public’s aesthetics</a:t>
            </a:r>
            <a:endParaRPr sz="1500" b="1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</a:rPr>
              <a:t>Due to the relationship between satisfaction on design and number of Apple products the customers willing to buy</a:t>
            </a:r>
            <a:endParaRPr sz="1700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</a:rPr>
              <a:t>Increase competitiveness on exterior design, </a:t>
            </a:r>
            <a:r>
              <a:rPr lang="en" sz="1400">
                <a:solidFill>
                  <a:srgbClr val="212121"/>
                </a:solidFill>
              </a:rPr>
              <a:t>not only iPhone</a:t>
            </a:r>
            <a:endParaRPr sz="1400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21212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</a:rPr>
              <a:t>Increase their sales</a:t>
            </a:r>
            <a:endParaRPr sz="170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21212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212121"/>
              </a:solidFill>
            </a:endParaRPr>
          </a:p>
        </p:txBody>
      </p:sp>
      <p:sp>
        <p:nvSpPr>
          <p:cNvPr id="2414" name="Google Shape;2414;p6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 (1) - Design</a:t>
            </a:r>
            <a:endParaRPr/>
          </a:p>
        </p:txBody>
      </p:sp>
      <p:pic>
        <p:nvPicPr>
          <p:cNvPr id="2415" name="Google Shape;2415;p65"/>
          <p:cNvPicPr preferRelativeResize="0"/>
          <p:nvPr/>
        </p:nvPicPr>
        <p:blipFill rotWithShape="1">
          <a:blip r:embed="rId3">
            <a:alphaModFix/>
          </a:blip>
          <a:srcRect l="27344" r="28054"/>
          <a:stretch/>
        </p:blipFill>
        <p:spPr>
          <a:xfrm>
            <a:off x="7172575" y="1055850"/>
            <a:ext cx="1761700" cy="22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65"/>
          <p:cNvSpPr/>
          <p:nvPr/>
        </p:nvSpPr>
        <p:spPr>
          <a:xfrm>
            <a:off x="4105350" y="3664950"/>
            <a:ext cx="283200" cy="298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65"/>
          <p:cNvSpPr/>
          <p:nvPr/>
        </p:nvSpPr>
        <p:spPr>
          <a:xfrm>
            <a:off x="8021975" y="1132525"/>
            <a:ext cx="550500" cy="298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6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Char char="●"/>
            </a:pPr>
            <a:r>
              <a:rPr lang="en" sz="1600" b="1">
                <a:solidFill>
                  <a:srgbClr val="212121"/>
                </a:solidFill>
              </a:rPr>
              <a:t>Weak positive polychoric correlation</a:t>
            </a:r>
            <a:r>
              <a:rPr lang="en" sz="1600">
                <a:solidFill>
                  <a:srgbClr val="212121"/>
                </a:solidFill>
              </a:rPr>
              <a:t> </a:t>
            </a:r>
            <a:r>
              <a:rPr lang="en" sz="1600" b="1">
                <a:solidFill>
                  <a:srgbClr val="212121"/>
                </a:solidFill>
              </a:rPr>
              <a:t>(0.28) </a:t>
            </a:r>
            <a:r>
              <a:rPr lang="en" sz="1600">
                <a:solidFill>
                  <a:srgbClr val="212121"/>
                </a:solidFill>
              </a:rPr>
              <a:t>between customers’ view of Airdrop and the number of Apple products they own </a:t>
            </a:r>
            <a:endParaRPr sz="1600" b="1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2"/>
                </a:solidFill>
              </a:rPr>
              <a:t>Purpose of Airdrop:</a:t>
            </a:r>
            <a:r>
              <a:rPr lang="en" sz="1600" b="1">
                <a:solidFill>
                  <a:schemeClr val="dk2"/>
                </a:solidFill>
              </a:rPr>
              <a:t> 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>
                <a:solidFill>
                  <a:srgbClr val="212121"/>
                </a:solidFill>
              </a:rPr>
              <a:t>allow users to share photos and documents with other Apple devices nearby</a:t>
            </a:r>
            <a:endParaRPr sz="16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>
                <a:solidFill>
                  <a:srgbClr val="212121"/>
                </a:solidFill>
              </a:rPr>
              <a:t>Apple Ecosystem: encourages customers to use different Apple products by allowing the interaction between devices</a:t>
            </a:r>
            <a:endParaRPr sz="16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 sz="1600" b="1">
                <a:solidFill>
                  <a:srgbClr val="212121"/>
                </a:solidFill>
              </a:rPr>
              <a:t>Weak positive correlation: Many users may be unaware of the Airdrop function</a:t>
            </a:r>
            <a:endParaRPr sz="1600" b="1">
              <a:solidFill>
                <a:srgbClr val="2121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212121"/>
              </a:solidFill>
            </a:endParaRPr>
          </a:p>
        </p:txBody>
      </p:sp>
      <p:sp>
        <p:nvSpPr>
          <p:cNvPr id="2423" name="Google Shape;2423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Analysis (2) – Airdrop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67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Char char="●"/>
            </a:pPr>
            <a:r>
              <a:rPr lang="en" sz="1700" b="1">
                <a:solidFill>
                  <a:srgbClr val="212121"/>
                </a:solidFill>
              </a:rPr>
              <a:t>Promotion: commercials and advertisements to promote the advantages of using Airdrop</a:t>
            </a:r>
            <a:endParaRPr sz="17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Privacy Protection: uses peer-to-peer network connection with the receiving devices instead of the Internet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No limit to file size</a:t>
            </a:r>
            <a:endParaRPr sz="1600">
              <a:solidFill>
                <a:schemeClr val="dk2"/>
              </a:solidFill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Char char="●"/>
            </a:pPr>
            <a:r>
              <a:rPr lang="en" sz="1700" b="1">
                <a:solidFill>
                  <a:srgbClr val="212121"/>
                </a:solidFill>
              </a:rPr>
              <a:t>Demonstrate how Airdrop can be used across different Apple products</a:t>
            </a:r>
            <a:endParaRPr sz="17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Encourage customers to purchase multiple Apple products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29" name="Google Shape;2429;p6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 (2) – Airdrop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68"/>
          <p:cNvSpPr txBox="1">
            <a:spLocks noGrp="1"/>
          </p:cNvSpPr>
          <p:nvPr>
            <p:ph type="body" idx="1"/>
          </p:nvPr>
        </p:nvSpPr>
        <p:spPr>
          <a:xfrm>
            <a:off x="720000" y="1001375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2121"/>
                </a:solidFill>
              </a:rPr>
              <a:t>Factors that May Attract Customers:</a:t>
            </a:r>
            <a:endParaRPr sz="16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>
                <a:solidFill>
                  <a:schemeClr val="dk2"/>
                </a:solidFill>
              </a:rPr>
              <a:t>Good Quality</a:t>
            </a:r>
            <a:r>
              <a:rPr lang="en" sz="1600">
                <a:solidFill>
                  <a:schemeClr val="dk2"/>
                </a:solidFill>
              </a:rPr>
              <a:t>: known for high quality products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>
                <a:solidFill>
                  <a:srgbClr val="212121"/>
                </a:solidFill>
              </a:rPr>
              <a:t>Attracts most of its customers</a:t>
            </a:r>
            <a:endParaRPr sz="16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>
                <a:solidFill>
                  <a:schemeClr val="dk2"/>
                </a:solidFill>
              </a:rPr>
              <a:t>Crowd Psychology</a:t>
            </a:r>
            <a:r>
              <a:rPr lang="en" sz="1600">
                <a:solidFill>
                  <a:schemeClr val="dk2"/>
                </a:solidFill>
              </a:rPr>
              <a:t>:</a:t>
            </a:r>
            <a:r>
              <a:rPr lang="en" sz="1600">
                <a:solidFill>
                  <a:srgbClr val="212121"/>
                </a:solidFill>
              </a:rPr>
              <a:t> </a:t>
            </a:r>
            <a:r>
              <a:rPr lang="en" sz="1600">
                <a:solidFill>
                  <a:schemeClr val="dk2"/>
                </a:solidFill>
              </a:rPr>
              <a:t>popularity of Apple attracts many customers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-"/>
            </a:pPr>
            <a:r>
              <a:rPr lang="en" sz="1600">
                <a:solidFill>
                  <a:srgbClr val="212121"/>
                </a:solidFill>
              </a:rPr>
              <a:t>Encourages customers to purchase more than 4 products</a:t>
            </a:r>
            <a:endParaRPr sz="16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>
                <a:solidFill>
                  <a:schemeClr val="dk2"/>
                </a:solidFill>
              </a:rPr>
              <a:t>Satisfaction on Design</a:t>
            </a:r>
            <a:r>
              <a:rPr lang="en" sz="1600">
                <a:solidFill>
                  <a:srgbClr val="212121"/>
                </a:solidFill>
              </a:rPr>
              <a:t>: predicted that satisfaction on design is positively related to the number of Apple products owned by customers </a:t>
            </a:r>
            <a:endParaRPr sz="16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 sz="1600" b="1">
                <a:solidFill>
                  <a:srgbClr val="212121"/>
                </a:solidFill>
              </a:rPr>
              <a:t>Keep improving on quality and design to maintain brand image</a:t>
            </a:r>
            <a:endParaRPr sz="1600" b="1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 sz="1600" b="1">
                <a:solidFill>
                  <a:srgbClr val="212121"/>
                </a:solidFill>
              </a:rPr>
              <a:t>To attract customers and increase sales</a:t>
            </a:r>
            <a:endParaRPr sz="1600" b="1">
              <a:solidFill>
                <a:srgbClr val="212121"/>
              </a:solidFill>
            </a:endParaRPr>
          </a:p>
        </p:txBody>
      </p:sp>
      <p:sp>
        <p:nvSpPr>
          <p:cNvPr id="2435" name="Google Shape;2435;p6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 (3)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9"/>
          <p:cNvSpPr txBox="1">
            <a:spLocks noGrp="1"/>
          </p:cNvSpPr>
          <p:nvPr>
            <p:ph type="ctrTitle"/>
          </p:nvPr>
        </p:nvSpPr>
        <p:spPr>
          <a:xfrm>
            <a:off x="840025" y="1757275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39"/>
          <p:cNvSpPr txBox="1">
            <a:spLocks noGrp="1"/>
          </p:cNvSpPr>
          <p:nvPr>
            <p:ph type="ctrTitle"/>
          </p:nvPr>
        </p:nvSpPr>
        <p:spPr>
          <a:xfrm flipH="1">
            <a:off x="2441100" y="62925"/>
            <a:ext cx="49986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questionnaire design</a:t>
            </a:r>
            <a:endParaRPr/>
          </a:p>
        </p:txBody>
      </p:sp>
      <p:sp>
        <p:nvSpPr>
          <p:cNvPr id="2164" name="Google Shape;2164;p39"/>
          <p:cNvSpPr txBox="1"/>
          <p:nvPr/>
        </p:nvSpPr>
        <p:spPr>
          <a:xfrm>
            <a:off x="789900" y="1056250"/>
            <a:ext cx="777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5" name="Google Shape;2165;p39"/>
          <p:cNvSpPr txBox="1"/>
          <p:nvPr/>
        </p:nvSpPr>
        <p:spPr>
          <a:xfrm>
            <a:off x="1832875" y="1321050"/>
            <a:ext cx="6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Qualtrics survey with 17 questions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 is collected through social media 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Data type: nominal, interval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Type of questions: open-ended questions, dichotomous, rating, multiple choice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Measurement of questions: 5-point scale, simple category scale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0"/>
          <p:cNvSpPr txBox="1">
            <a:spLocks noGrp="1"/>
          </p:cNvSpPr>
          <p:nvPr>
            <p:ph type="title"/>
          </p:nvPr>
        </p:nvSpPr>
        <p:spPr>
          <a:xfrm>
            <a:off x="2290050" y="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Data’s description</a:t>
            </a:r>
            <a:endParaRPr sz="2700"/>
          </a:p>
        </p:txBody>
      </p:sp>
      <p:sp>
        <p:nvSpPr>
          <p:cNvPr id="2171" name="Google Shape;2171;p40"/>
          <p:cNvSpPr txBox="1">
            <a:spLocks noGrp="1"/>
          </p:cNvSpPr>
          <p:nvPr>
            <p:ph type="subTitle" idx="1"/>
          </p:nvPr>
        </p:nvSpPr>
        <p:spPr>
          <a:xfrm>
            <a:off x="1605150" y="4445450"/>
            <a:ext cx="5933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168 observations of 39 variables</a:t>
            </a:r>
            <a:endParaRPr/>
          </a:p>
        </p:txBody>
      </p:sp>
      <p:pic>
        <p:nvPicPr>
          <p:cNvPr id="2172" name="Google Shape;2172;p40"/>
          <p:cNvPicPr preferRelativeResize="0"/>
          <p:nvPr/>
        </p:nvPicPr>
        <p:blipFill rotWithShape="1">
          <a:blip r:embed="rId3">
            <a:alphaModFix/>
          </a:blip>
          <a:srcRect t="34738" b="6976"/>
          <a:stretch/>
        </p:blipFill>
        <p:spPr>
          <a:xfrm>
            <a:off x="0" y="531900"/>
            <a:ext cx="6415550" cy="21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40"/>
          <p:cNvPicPr preferRelativeResize="0"/>
          <p:nvPr/>
        </p:nvPicPr>
        <p:blipFill rotWithShape="1">
          <a:blip r:embed="rId4">
            <a:alphaModFix/>
          </a:blip>
          <a:srcRect l="35107" t="34720" b="9565"/>
          <a:stretch/>
        </p:blipFill>
        <p:spPr>
          <a:xfrm>
            <a:off x="4495975" y="2342363"/>
            <a:ext cx="4563902" cy="220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1"/>
          <p:cNvSpPr txBox="1">
            <a:spLocks noGrp="1"/>
          </p:cNvSpPr>
          <p:nvPr>
            <p:ph type="ctrTitle" idx="9"/>
          </p:nvPr>
        </p:nvSpPr>
        <p:spPr>
          <a:xfrm>
            <a:off x="735746" y="13420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tidying</a:t>
            </a:r>
            <a:endParaRPr/>
          </a:p>
        </p:txBody>
      </p:sp>
      <p:pic>
        <p:nvPicPr>
          <p:cNvPr id="2179" name="Google Shape;21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9048" y="88037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880374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966042" y="880387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41"/>
          <p:cNvSpPr txBox="1">
            <a:spLocks noGrp="1"/>
          </p:cNvSpPr>
          <p:nvPr>
            <p:ph type="subTitle" idx="1"/>
          </p:nvPr>
        </p:nvSpPr>
        <p:spPr>
          <a:xfrm>
            <a:off x="544025" y="1917169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finished data  </a:t>
            </a:r>
            <a:endParaRPr/>
          </a:p>
        </p:txBody>
      </p:sp>
      <p:sp>
        <p:nvSpPr>
          <p:cNvPr id="2183" name="Google Shape;2183;p41"/>
          <p:cNvSpPr txBox="1">
            <a:spLocks noGrp="1"/>
          </p:cNvSpPr>
          <p:nvPr>
            <p:ph type="subTitle" idx="3"/>
          </p:nvPr>
        </p:nvSpPr>
        <p:spPr>
          <a:xfrm>
            <a:off x="3206530" y="19171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useful variables</a:t>
            </a:r>
            <a:endParaRPr/>
          </a:p>
        </p:txBody>
      </p:sp>
      <p:sp>
        <p:nvSpPr>
          <p:cNvPr id="2184" name="Google Shape;2184;p41"/>
          <p:cNvSpPr txBox="1">
            <a:spLocks noGrp="1"/>
          </p:cNvSpPr>
          <p:nvPr>
            <p:ph type="subTitle" idx="5"/>
          </p:nvPr>
        </p:nvSpPr>
        <p:spPr>
          <a:xfrm>
            <a:off x="5820025" y="1934262"/>
            <a:ext cx="24675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data which contains "" &amp; "undefined" with NA</a:t>
            </a:r>
            <a:endParaRPr/>
          </a:p>
        </p:txBody>
      </p:sp>
      <p:sp>
        <p:nvSpPr>
          <p:cNvPr id="2185" name="Google Shape;2185;p41"/>
          <p:cNvSpPr txBox="1">
            <a:spLocks noGrp="1"/>
          </p:cNvSpPr>
          <p:nvPr>
            <p:ph type="title"/>
          </p:nvPr>
        </p:nvSpPr>
        <p:spPr>
          <a:xfrm>
            <a:off x="3361093" y="122117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6" name="Google Shape;2186;p41"/>
          <p:cNvSpPr txBox="1">
            <a:spLocks noGrp="1"/>
          </p:cNvSpPr>
          <p:nvPr>
            <p:ph type="title" idx="7"/>
          </p:nvPr>
        </p:nvSpPr>
        <p:spPr>
          <a:xfrm>
            <a:off x="5966051" y="1181564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7" name="Google Shape;2187;p41"/>
          <p:cNvSpPr txBox="1">
            <a:spLocks noGrp="1"/>
          </p:cNvSpPr>
          <p:nvPr>
            <p:ph type="title" idx="8"/>
          </p:nvPr>
        </p:nvSpPr>
        <p:spPr>
          <a:xfrm>
            <a:off x="756125" y="1181564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88" name="Google Shape;21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9398" y="300749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41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422270" y="29248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109267" y="29248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41"/>
          <p:cNvSpPr txBox="1">
            <a:spLocks noGrp="1"/>
          </p:cNvSpPr>
          <p:nvPr>
            <p:ph type="title" idx="8"/>
          </p:nvPr>
        </p:nvSpPr>
        <p:spPr>
          <a:xfrm>
            <a:off x="689400" y="330867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92" name="Google Shape;2192;p41"/>
          <p:cNvSpPr txBox="1">
            <a:spLocks noGrp="1"/>
          </p:cNvSpPr>
          <p:nvPr>
            <p:ph type="title" idx="8"/>
          </p:nvPr>
        </p:nvSpPr>
        <p:spPr>
          <a:xfrm>
            <a:off x="3422275" y="3308664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93" name="Google Shape;2193;p41"/>
          <p:cNvSpPr txBox="1">
            <a:spLocks noGrp="1"/>
          </p:cNvSpPr>
          <p:nvPr>
            <p:ph type="title" idx="8"/>
          </p:nvPr>
        </p:nvSpPr>
        <p:spPr>
          <a:xfrm>
            <a:off x="6122875" y="3264489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94" name="Google Shape;2194;p41"/>
          <p:cNvSpPr txBox="1">
            <a:spLocks noGrp="1"/>
          </p:cNvSpPr>
          <p:nvPr>
            <p:ph type="subTitle" idx="1"/>
          </p:nvPr>
        </p:nvSpPr>
        <p:spPr>
          <a:xfrm>
            <a:off x="384125" y="3996450"/>
            <a:ext cx="26058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data structure</a:t>
            </a:r>
            <a:endParaRPr/>
          </a:p>
        </p:txBody>
      </p:sp>
      <p:sp>
        <p:nvSpPr>
          <p:cNvPr id="2195" name="Google Shape;2195;p41"/>
          <p:cNvSpPr txBox="1">
            <a:spLocks noGrp="1"/>
          </p:cNvSpPr>
          <p:nvPr>
            <p:ph type="subTitle" idx="1"/>
          </p:nvPr>
        </p:nvSpPr>
        <p:spPr>
          <a:xfrm>
            <a:off x="3366125" y="3996451"/>
            <a:ext cx="22860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NA with the median for rating type questions</a:t>
            </a:r>
            <a:endParaRPr/>
          </a:p>
        </p:txBody>
      </p:sp>
      <p:sp>
        <p:nvSpPr>
          <p:cNvPr id="2196" name="Google Shape;2196;p41"/>
          <p:cNvSpPr txBox="1">
            <a:spLocks noGrp="1"/>
          </p:cNvSpPr>
          <p:nvPr>
            <p:ph type="subTitle" idx="1"/>
          </p:nvPr>
        </p:nvSpPr>
        <p:spPr>
          <a:xfrm>
            <a:off x="6109275" y="3996456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completed data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2"/>
          <p:cNvSpPr txBox="1">
            <a:spLocks noGrp="1"/>
          </p:cNvSpPr>
          <p:nvPr>
            <p:ph type="ctrTitle"/>
          </p:nvPr>
        </p:nvSpPr>
        <p:spPr>
          <a:xfrm>
            <a:off x="735746" y="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tidying</a:t>
            </a:r>
            <a:endParaRPr/>
          </a:p>
        </p:txBody>
      </p:sp>
      <p:sp>
        <p:nvSpPr>
          <p:cNvPr id="2202" name="Google Shape;2202;p42"/>
          <p:cNvSpPr txBox="1">
            <a:spLocks noGrp="1"/>
          </p:cNvSpPr>
          <p:nvPr>
            <p:ph type="subTitle" idx="4294967295"/>
          </p:nvPr>
        </p:nvSpPr>
        <p:spPr>
          <a:xfrm>
            <a:off x="1540850" y="4495800"/>
            <a:ext cx="59337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121 observations of 22 variables</a:t>
            </a:r>
            <a:endParaRPr sz="2000"/>
          </a:p>
        </p:txBody>
      </p:sp>
      <p:pic>
        <p:nvPicPr>
          <p:cNvPr id="2203" name="Google Shape;2203;p42"/>
          <p:cNvPicPr preferRelativeResize="0"/>
          <p:nvPr/>
        </p:nvPicPr>
        <p:blipFill rotWithShape="1">
          <a:blip r:embed="rId3">
            <a:alphaModFix/>
          </a:blip>
          <a:srcRect t="15124" r="49036" b="18275"/>
          <a:stretch/>
        </p:blipFill>
        <p:spPr>
          <a:xfrm>
            <a:off x="115650" y="577800"/>
            <a:ext cx="4256323" cy="37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42"/>
          <p:cNvPicPr preferRelativeResize="0"/>
          <p:nvPr/>
        </p:nvPicPr>
        <p:blipFill rotWithShape="1">
          <a:blip r:embed="rId4">
            <a:alphaModFix/>
          </a:blip>
          <a:srcRect t="6947" b="7706"/>
          <a:stretch/>
        </p:blipFill>
        <p:spPr>
          <a:xfrm>
            <a:off x="4533625" y="577800"/>
            <a:ext cx="4467226" cy="214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42"/>
          <p:cNvPicPr preferRelativeResize="0"/>
          <p:nvPr/>
        </p:nvPicPr>
        <p:blipFill rotWithShape="1">
          <a:blip r:embed="rId5">
            <a:alphaModFix/>
          </a:blip>
          <a:srcRect l="35105" t="15032" r="1607" b="33167"/>
          <a:stretch/>
        </p:blipFill>
        <p:spPr>
          <a:xfrm>
            <a:off x="4679082" y="2722450"/>
            <a:ext cx="3530592" cy="16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3"/>
          <p:cNvSpPr txBox="1">
            <a:spLocks noGrp="1"/>
          </p:cNvSpPr>
          <p:nvPr>
            <p:ph type="title" idx="2"/>
          </p:nvPr>
        </p:nvSpPr>
        <p:spPr>
          <a:xfrm>
            <a:off x="2646000" y="150077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Analysis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4"/>
          <p:cNvSpPr txBox="1">
            <a:spLocks noGrp="1"/>
          </p:cNvSpPr>
          <p:nvPr>
            <p:ph type="title" idx="2"/>
          </p:nvPr>
        </p:nvSpPr>
        <p:spPr>
          <a:xfrm>
            <a:off x="2454000" y="1555800"/>
            <a:ext cx="4236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 1 - 3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630B"/>
      </a:dk2>
      <a:lt2>
        <a:srgbClr val="77C63D"/>
      </a:lt2>
      <a:accent1>
        <a:srgbClr val="77C63D"/>
      </a:accent1>
      <a:accent2>
        <a:srgbClr val="A8B2D7"/>
      </a:accent2>
      <a:accent3>
        <a:srgbClr val="9FE8B1"/>
      </a:accent3>
      <a:accent4>
        <a:srgbClr val="9EDCDA"/>
      </a:accent4>
      <a:accent5>
        <a:srgbClr val="7F7DC4"/>
      </a:accent5>
      <a:accent6>
        <a:srgbClr val="75DC6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Macintosh PowerPoint</Application>
  <PresentationFormat>On-screen Show (16:9)</PresentationFormat>
  <Paragraphs>163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Open Sans</vt:lpstr>
      <vt:lpstr>Josefin Sans</vt:lpstr>
      <vt:lpstr>Open Sans SemiBold</vt:lpstr>
      <vt:lpstr>Overpass</vt:lpstr>
      <vt:lpstr>Arial</vt:lpstr>
      <vt:lpstr>Overpass Black</vt:lpstr>
      <vt:lpstr>Fira Sans Extra Condensed Medium</vt:lpstr>
      <vt:lpstr>Aqua Marketing Plan by Slidego</vt:lpstr>
      <vt:lpstr>Apple</vt:lpstr>
      <vt:lpstr>Agenda</vt:lpstr>
      <vt:lpstr>Research questions  </vt:lpstr>
      <vt:lpstr>Survey questionnaire design</vt:lpstr>
      <vt:lpstr>Data’s description</vt:lpstr>
      <vt:lpstr>Data tidying</vt:lpstr>
      <vt:lpstr>Data tidying</vt:lpstr>
      <vt:lpstr>Data Analysis</vt:lpstr>
      <vt:lpstr>Analysis 1 - 3</vt:lpstr>
      <vt:lpstr>(1) No. of Apple’s products and Age </vt:lpstr>
      <vt:lpstr>(2) No. of Apple’s products and Income</vt:lpstr>
      <vt:lpstr>(3) No. of Apple’s products and Comments on Price</vt:lpstr>
      <vt:lpstr>Sample Bias</vt:lpstr>
      <vt:lpstr>Analysis 4</vt:lpstr>
      <vt:lpstr>No. of Apple’s Products and Views About Airdrop </vt:lpstr>
      <vt:lpstr>No. of Apple’s Products and Views About Airdrop (Continued)</vt:lpstr>
      <vt:lpstr>Analysis 5</vt:lpstr>
      <vt:lpstr>No. of Apple’s Products and Attracting Attributes </vt:lpstr>
      <vt:lpstr>No. of Apple’s Products and Attracting Attributes (Continued) </vt:lpstr>
      <vt:lpstr>Analysis 6</vt:lpstr>
      <vt:lpstr>Average Effect of Satisfaction on  No. of Apple’s Products(1)</vt:lpstr>
      <vt:lpstr>Average Effect of Satisfaction on  No. of Apple’s Products(2)</vt:lpstr>
      <vt:lpstr>Average Effect of Satisfaction on  No. of Apple’s Products(3)</vt:lpstr>
      <vt:lpstr>Average Effect of Satisfaction on  No. of Apple’s Products(4)</vt:lpstr>
      <vt:lpstr>Average Effect of Satisfaction on  No. of Apple’s Products(5)</vt:lpstr>
      <vt:lpstr>Average Effect of Satisfaction on  No. of Apple’s Products(6)</vt:lpstr>
      <vt:lpstr>Suggestions</vt:lpstr>
      <vt:lpstr>Bias issue</vt:lpstr>
      <vt:lpstr>Situation Analysis (1) - Design</vt:lpstr>
      <vt:lpstr>Suggestion (1) - Design</vt:lpstr>
      <vt:lpstr>Situation Analysis (2) – Airdrop</vt:lpstr>
      <vt:lpstr>Suggestion (2) – Airdrop</vt:lpstr>
      <vt:lpstr>Suggestion (3)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</dc:title>
  <dc:creator>陳浩南</dc:creator>
  <cp:lastModifiedBy>Chengting WANG</cp:lastModifiedBy>
  <cp:revision>2</cp:revision>
  <dcterms:modified xsi:type="dcterms:W3CDTF">2023-09-26T16:29:37Z</dcterms:modified>
</cp:coreProperties>
</file>